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sap Condensed Bold" charset="1" panose="020F0806030202060203"/>
      <p:regular r:id="rId19"/>
    </p:embeddedFont>
    <p:embeddedFont>
      <p:font typeface="Dumondi Condensed" charset="1" panose="00000000000000000000"/>
      <p:regular r:id="rId20"/>
    </p:embeddedFont>
    <p:embeddedFont>
      <p:font typeface="29LT Adir Semi-Bold" charset="1" panose="00000706000000000000"/>
      <p:regular r:id="rId21"/>
    </p:embeddedFont>
    <p:embeddedFont>
      <p:font typeface="Dumondi Condensed Bold" charset="1" panose="00000000000000000000"/>
      <p:regular r:id="rId22"/>
    </p:embeddedFont>
    <p:embeddedFont>
      <p:font typeface="Dumondi Condensed Semi-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084746" y="1266114"/>
            <a:ext cx="6174554" cy="79175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64697" y="1266114"/>
            <a:ext cx="2790777" cy="279077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44651" y="687907"/>
            <a:ext cx="681586" cy="6815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85040" y="8891612"/>
            <a:ext cx="2790777" cy="27907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911846" y="8677522"/>
            <a:ext cx="802223" cy="8022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101021" y="1676569"/>
            <a:ext cx="2423873" cy="1516022"/>
          </a:xfrm>
          <a:custGeom>
            <a:avLst/>
            <a:gdLst/>
            <a:ahLst/>
            <a:cxnLst/>
            <a:rect r="r" b="b" t="t" l="l"/>
            <a:pathLst>
              <a:path h="1516022" w="2423873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31891" y="4057737"/>
            <a:ext cx="8752644" cy="221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  <a:spcBef>
                <a:spcPct val="0"/>
              </a:spcBef>
            </a:pPr>
            <a:r>
              <a:rPr lang="en-US" sz="6348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HOSPITALITY ANALYSIS DASHBOARD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72023" y="8728374"/>
            <a:ext cx="3497704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Presented by Anjali Mourya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1891" y="6344422"/>
            <a:ext cx="685202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Analyzing Key Metrics for Improved Hospitality Operations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3697" y="7319270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23378" y="1617613"/>
            <a:ext cx="14441095" cy="7051773"/>
            <a:chOff x="0" y="0"/>
            <a:chExt cx="18758712" cy="91601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5212" cy="9096621"/>
            </a:xfrm>
            <a:custGeom>
              <a:avLst/>
              <a:gdLst/>
              <a:ahLst/>
              <a:cxnLst/>
              <a:rect r="r" b="b" t="t" l="l"/>
              <a:pathLst>
                <a:path h="9096621" w="18695212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160121"/>
            </a:xfrm>
            <a:custGeom>
              <a:avLst/>
              <a:gdLst/>
              <a:ahLst/>
              <a:cxnLst/>
              <a:rect r="r" b="b" t="t" l="l"/>
              <a:pathLst>
                <a:path h="9160121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-987438" y="7593839"/>
            <a:ext cx="3629641" cy="362964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73656" y="1190369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5" y="0"/>
                </a:lnTo>
                <a:lnTo>
                  <a:pt x="1790155" y="1145698"/>
                </a:lnTo>
                <a:lnTo>
                  <a:pt x="0" y="114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23378" y="1825966"/>
            <a:ext cx="11477982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Features of the dashboard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08935" y="3193317"/>
            <a:ext cx="10206514" cy="469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633" indent="-319816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bunch of card visuals were placed in the left to show the values of important KPIs </a:t>
            </a:r>
          </a:p>
          <a:p>
            <a:pPr algn="l" marL="639633" indent="-319816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The following filters were provided to slice and dice the data:</a:t>
            </a:r>
          </a:p>
          <a:p>
            <a:pPr algn="l" marL="639633" indent="-319816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Month-year</a:t>
            </a:r>
          </a:p>
          <a:p>
            <a:pPr algn="l" marL="639633" indent="-319816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City</a:t>
            </a:r>
          </a:p>
          <a:p>
            <a:pPr algn="l" marL="639633" indent="-319816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Room type</a:t>
            </a:r>
          </a:p>
          <a:p>
            <a:pPr algn="l" marL="639633" indent="-319816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Category</a:t>
            </a:r>
          </a:p>
          <a:p>
            <a:pPr algn="l" marL="639633" indent="-319816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Day type</a:t>
            </a:r>
          </a:p>
          <a:p>
            <a:pPr algn="l" marL="639633" indent="-319816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The visuals are interactive in nature</a:t>
            </a:r>
          </a:p>
          <a:p>
            <a:pPr algn="l">
              <a:lnSpc>
                <a:spcPts val="4147"/>
              </a:lnSpc>
            </a:pP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905961" y="5143500"/>
            <a:ext cx="3837452" cy="35258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3697" y="7319270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42203" y="2015000"/>
            <a:ext cx="14441095" cy="7051773"/>
            <a:chOff x="0" y="0"/>
            <a:chExt cx="18758712" cy="91601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5212" cy="9096621"/>
            </a:xfrm>
            <a:custGeom>
              <a:avLst/>
              <a:gdLst/>
              <a:ahLst/>
              <a:cxnLst/>
              <a:rect r="r" b="b" t="t" l="l"/>
              <a:pathLst>
                <a:path h="9096621" w="18695212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160121"/>
            </a:xfrm>
            <a:custGeom>
              <a:avLst/>
              <a:gdLst/>
              <a:ahLst/>
              <a:cxnLst/>
              <a:rect r="r" b="b" t="t" l="l"/>
              <a:pathLst>
                <a:path h="9160121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209920" y="2207649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3419151" y="8537118"/>
            <a:ext cx="1023862" cy="10238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987438" y="7593839"/>
            <a:ext cx="3629641" cy="362964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280930" y="1602684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5" y="0"/>
                </a:lnTo>
                <a:lnTo>
                  <a:pt x="1790155" y="1145699"/>
                </a:lnTo>
                <a:lnTo>
                  <a:pt x="0" y="114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923418" y="1938800"/>
            <a:ext cx="11477982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BUSINESS  OUTCOMES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40761" y="3058931"/>
            <a:ext cx="13175218" cy="618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9387" indent="-289694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Mumbai generates highest revenue and Delhi the least revenue during May to Jul 2022. Company need to </a:t>
            </a:r>
          </a:p>
          <a:p>
            <a:pPr algn="l">
              <a:lnSpc>
                <a:spcPts val="3757"/>
              </a:lnSpc>
            </a:pP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        focus on increasing the revenue in Delhi.</a:t>
            </a:r>
          </a:p>
          <a:p>
            <a:pPr algn="l" marL="579387" indent="-289694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The occupancy rate is higher during weekends across all cities, months and booking platforms. Leverage </a:t>
            </a:r>
          </a:p>
          <a:p>
            <a:pPr algn="l">
              <a:lnSpc>
                <a:spcPts val="3757"/>
              </a:lnSpc>
            </a:pP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        this insight to increase revenue generated during weekends.</a:t>
            </a:r>
          </a:p>
          <a:p>
            <a:pPr algn="l" marL="579387" indent="-289694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70% of the bookings are checked out while 5% of booking don’t show up across all cities and booking</a:t>
            </a:r>
          </a:p>
          <a:p>
            <a:pPr algn="l">
              <a:lnSpc>
                <a:spcPts val="3757"/>
              </a:lnSpc>
            </a:pP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      platforms which means 75% of bookings generate revenue for AtliQ hotels. Identify and analyze the reasons</a:t>
            </a:r>
          </a:p>
          <a:p>
            <a:pPr algn="l">
              <a:lnSpc>
                <a:spcPts val="3757"/>
              </a:lnSpc>
            </a:pP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      for cancellations and try to reduce them.</a:t>
            </a:r>
          </a:p>
          <a:p>
            <a:pPr algn="l" marL="579387" indent="-289694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Avg rating varies between 3.4 to 3.8 across cities and avg stay duration is 2.4 for each booking. Compare it</a:t>
            </a:r>
          </a:p>
          <a:p>
            <a:pPr algn="l">
              <a:lnSpc>
                <a:spcPts val="3757"/>
              </a:lnSpc>
            </a:pP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        with the industry benchmark across cities and evaluate the performance.</a:t>
            </a:r>
          </a:p>
          <a:p>
            <a:pPr algn="l" marL="579387" indent="-289694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Occupancy rate is highest at Delhi with 60+ % for all months though generates least revenue compared to other cities. </a:t>
            </a:r>
          </a:p>
          <a:p>
            <a:pPr algn="l">
              <a:lnSpc>
                <a:spcPts val="3757"/>
              </a:lnSpc>
            </a:pP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       </a:t>
            </a:r>
            <a:r>
              <a:rPr lang="en-US" sz="268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Identify the reason for higher occupancy and use that to drive the revenue growth.</a:t>
            </a:r>
          </a:p>
          <a:p>
            <a:pPr algn="l">
              <a:lnSpc>
                <a:spcPts val="3757"/>
              </a:lnSpc>
            </a:pPr>
          </a:p>
          <a:p>
            <a:pPr algn="l">
              <a:lnSpc>
                <a:spcPts val="375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5979" y="2661221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23418" y="1617613"/>
            <a:ext cx="14441095" cy="7051773"/>
            <a:chOff x="0" y="0"/>
            <a:chExt cx="18758712" cy="91601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5212" cy="9096621"/>
            </a:xfrm>
            <a:custGeom>
              <a:avLst/>
              <a:gdLst/>
              <a:ahLst/>
              <a:cxnLst/>
              <a:rect r="r" b="b" t="t" l="l"/>
              <a:pathLst>
                <a:path h="9096621" w="18695212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160121"/>
            </a:xfrm>
            <a:custGeom>
              <a:avLst/>
              <a:gdLst/>
              <a:ahLst/>
              <a:cxnLst/>
              <a:rect r="r" b="b" t="t" l="l"/>
              <a:pathLst>
                <a:path h="9160121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4954857" y="1621695"/>
            <a:ext cx="7699617" cy="1038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CONCLUSIONS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4486518" y="2659917"/>
            <a:ext cx="9623575" cy="8842229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15166117" y="7639523"/>
            <a:ext cx="3629641" cy="362964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266270" y="3610296"/>
            <a:ext cx="10609498" cy="292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859" indent="-327429" lvl="1">
              <a:lnSpc>
                <a:spcPts val="5247"/>
              </a:lnSpc>
              <a:buFont typeface="Arial"/>
              <a:buChar char="•"/>
            </a:pPr>
            <a:r>
              <a:rPr lang="en-US" sz="3033" spc="51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A revenue dashboard was built for AtliQ hotels depicting its various KPIs visually</a:t>
            </a:r>
          </a:p>
          <a:p>
            <a:pPr algn="l" marL="654859" indent="-327429" lvl="1">
              <a:lnSpc>
                <a:spcPts val="4246"/>
              </a:lnSpc>
              <a:spcBef>
                <a:spcPct val="0"/>
              </a:spcBef>
              <a:buFont typeface="Arial"/>
              <a:buChar char="•"/>
            </a:pPr>
            <a:r>
              <a:rPr lang="en-US" sz="303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Relevant filters along with tooltips and interactions was provided in the dashboard</a:t>
            </a:r>
          </a:p>
          <a:p>
            <a:pPr algn="l" marL="654859" indent="-327429" lvl="1">
              <a:lnSpc>
                <a:spcPts val="4246"/>
              </a:lnSpc>
              <a:spcBef>
                <a:spcPct val="0"/>
              </a:spcBef>
              <a:buFont typeface="Arial"/>
              <a:buChar char="•"/>
            </a:pPr>
            <a:r>
              <a:rPr lang="en-US" sz="3033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This dashboard can be used for both high-level and in-depth analysis of KPIs across various dimensions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156" y="7836312"/>
            <a:ext cx="3188056" cy="318805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3195" y="-614342"/>
            <a:ext cx="1643042" cy="16430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63697" y="7112323"/>
            <a:ext cx="2790777" cy="27907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49922" y="8123812"/>
            <a:ext cx="767800" cy="7678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1469950"/>
            <a:ext cx="3650997" cy="2283532"/>
          </a:xfrm>
          <a:custGeom>
            <a:avLst/>
            <a:gdLst/>
            <a:ahLst/>
            <a:cxnLst/>
            <a:rect r="r" b="b" t="t" l="l"/>
            <a:pathLst>
              <a:path h="2283532" w="3650997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204922"/>
            <a:ext cx="8115300" cy="228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673"/>
              </a:lnSpc>
              <a:spcBef>
                <a:spcPct val="0"/>
              </a:spcBef>
            </a:pPr>
            <a:r>
              <a:rPr lang="en-US" sz="13338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THANK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617622"/>
            <a:ext cx="8115300" cy="3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91"/>
              </a:lnSpc>
              <a:spcBef>
                <a:spcPct val="0"/>
              </a:spcBef>
            </a:pPr>
            <a:r>
              <a:rPr lang="en-US" sz="18779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YOU!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728541" y="3137331"/>
            <a:ext cx="3855214" cy="7149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5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083246" cy="10690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1019746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83246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052046" y="1431436"/>
            <a:ext cx="1670088" cy="464416"/>
            <a:chOff x="0" y="0"/>
            <a:chExt cx="2226784" cy="61922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9221" cy="61922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463496" y="2397824"/>
            <a:ext cx="10468840" cy="108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0"/>
              </a:lnSpc>
              <a:spcBef>
                <a:spcPct val="0"/>
              </a:spcBef>
            </a:pPr>
            <a:r>
              <a:rPr lang="en-US" sz="63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BUSINESS OBJECTIVE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28403" y="4042214"/>
            <a:ext cx="575723" cy="5757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58693" y="5023217"/>
            <a:ext cx="675304" cy="686988"/>
            <a:chOff x="0" y="0"/>
            <a:chExt cx="812800" cy="82686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26864"/>
            </a:xfrm>
            <a:custGeom>
              <a:avLst/>
              <a:gdLst/>
              <a:ahLst/>
              <a:cxnLst/>
              <a:rect r="r" b="b" t="t" l="l"/>
              <a:pathLst>
                <a:path h="826864" w="812800">
                  <a:moveTo>
                    <a:pt x="406400" y="0"/>
                  </a:moveTo>
                  <a:cubicBezTo>
                    <a:pt x="181951" y="0"/>
                    <a:pt x="0" y="185100"/>
                    <a:pt x="0" y="413432"/>
                  </a:cubicBezTo>
                  <a:cubicBezTo>
                    <a:pt x="0" y="641764"/>
                    <a:pt x="181951" y="826864"/>
                    <a:pt x="406400" y="826864"/>
                  </a:cubicBezTo>
                  <a:cubicBezTo>
                    <a:pt x="630849" y="826864"/>
                    <a:pt x="812800" y="641764"/>
                    <a:pt x="812800" y="413432"/>
                  </a:cubicBezTo>
                  <a:cubicBezTo>
                    <a:pt x="812800" y="18510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318"/>
              <a:ext cx="660400" cy="7480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28403" y="6291058"/>
            <a:ext cx="605593" cy="60559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58274" y="7296122"/>
            <a:ext cx="575723" cy="5757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028700" y="2115192"/>
            <a:ext cx="16230561" cy="4762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33332" y="4872904"/>
            <a:ext cx="3307517" cy="5422159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2463496" y="4092949"/>
            <a:ext cx="12342131" cy="94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2750" spc="55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AtliQ is a company that owns multiple hotel chains across various cities of India.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2415185" y="4975592"/>
            <a:ext cx="11507087" cy="14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2750" spc="55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The Managing director / CEO of AtliQ wants to incorporate ‘Business and Data Intelligence’ to identify and track the source of revenue for AtliQ hotels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2463496" y="6243433"/>
            <a:ext cx="11197062" cy="14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 spc="54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Hence, it is decided to develop a KPI Dashboard for AtliQ, using May-22 to July-22 data, which can help track its revenue sources and other relevant KPIs across various dimensions</a:t>
            </a:r>
          </a:p>
          <a:p>
            <a:pPr algn="l">
              <a:lnSpc>
                <a:spcPts val="384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528403" y="3956489"/>
            <a:ext cx="496042" cy="70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spc="81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58274" y="5009573"/>
            <a:ext cx="496042" cy="70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spc="81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83179" y="6196019"/>
            <a:ext cx="496042" cy="70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spc="81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28403" y="7253771"/>
            <a:ext cx="496042" cy="70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spc="81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8834" y="7420526"/>
            <a:ext cx="13763212" cy="97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  <a:spcBef>
                <a:spcPct val="0"/>
              </a:spcBef>
            </a:pPr>
            <a:r>
              <a:rPr lang="en-US" sz="2910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It’ll help the management take strategic business decisions based on the insights generated from the</a:t>
            </a:r>
          </a:p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 dashboard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5979" y="2661221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23418" y="1617613"/>
            <a:ext cx="14441095" cy="7051773"/>
            <a:chOff x="0" y="0"/>
            <a:chExt cx="18758712" cy="91601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5212" cy="9096621"/>
            </a:xfrm>
            <a:custGeom>
              <a:avLst/>
              <a:gdLst/>
              <a:ahLst/>
              <a:cxnLst/>
              <a:rect r="r" b="b" t="t" l="l"/>
              <a:pathLst>
                <a:path h="9096621" w="18695212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160121"/>
            </a:xfrm>
            <a:custGeom>
              <a:avLst/>
              <a:gdLst/>
              <a:ahLst/>
              <a:cxnLst/>
              <a:rect r="r" b="b" t="t" l="l"/>
              <a:pathLst>
                <a:path h="9160121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5294157" y="3340013"/>
            <a:ext cx="7699617" cy="108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  <a:spcBef>
                <a:spcPct val="0"/>
              </a:spcBef>
            </a:pPr>
            <a:r>
              <a:rPr lang="en-US" sz="630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SOLUTION APPROACH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77526" y="4921981"/>
            <a:ext cx="11227455" cy="234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325" indent="-297162" lvl="1">
              <a:lnSpc>
                <a:spcPts val="3138"/>
              </a:lnSpc>
              <a:buFont typeface="Arial"/>
              <a:buChar char="•"/>
            </a:pPr>
            <a:r>
              <a:rPr lang="en-US" sz="2752" spc="6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There are 5 tables provided for tracking revenue, 3 dimension tables (date, hotel, room) and 2 fact tables (bookings, aggregated bookings)</a:t>
            </a:r>
          </a:p>
          <a:p>
            <a:pPr algn="l" marL="594325" indent="-297162" lvl="1">
              <a:lnSpc>
                <a:spcPts val="3138"/>
              </a:lnSpc>
              <a:buFont typeface="Arial"/>
              <a:buChar char="•"/>
            </a:pPr>
            <a:r>
              <a:rPr lang="en-US" sz="2752" spc="6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Power BI was the tool used for creating the visualization/dashboard</a:t>
            </a:r>
          </a:p>
          <a:p>
            <a:pPr algn="l" marL="594325" indent="-297162" lvl="1">
              <a:lnSpc>
                <a:spcPts val="3138"/>
              </a:lnSpc>
              <a:buFont typeface="Arial"/>
              <a:buChar char="•"/>
            </a:pPr>
            <a:r>
              <a:rPr lang="en-US" sz="2752" spc="6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The data was imported, analysed and transformed as per necessity within Power Query</a:t>
            </a:r>
          </a:p>
          <a:p>
            <a:pPr algn="l" marL="594325" indent="-297162" lvl="1">
              <a:lnSpc>
                <a:spcPts val="3138"/>
              </a:lnSpc>
              <a:buFont typeface="Arial"/>
              <a:buChar char="•"/>
            </a:pPr>
            <a:r>
              <a:rPr lang="en-US" sz="2752" spc="6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The relationships between the tables were created within Power Pivot</a:t>
            </a:r>
          </a:p>
          <a:p>
            <a:pPr algn="l">
              <a:lnSpc>
                <a:spcPts val="3138"/>
              </a:lnSpc>
            </a:pPr>
          </a:p>
        </p:txBody>
      </p:sp>
      <p:sp>
        <p:nvSpPr>
          <p:cNvPr name="AutoShape 23" id="23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4486518" y="2659917"/>
            <a:ext cx="9623575" cy="8842229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16004982" y="5666379"/>
            <a:ext cx="1023862" cy="102386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0106257">
            <a:off x="3866095" y="627589"/>
            <a:ext cx="802223" cy="80222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166117" y="7639523"/>
            <a:ext cx="3629641" cy="362964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21308" y="9706032"/>
            <a:ext cx="979891" cy="9798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106257">
            <a:off x="3546310" y="467847"/>
            <a:ext cx="802223" cy="8022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11179" y="7082383"/>
            <a:ext cx="4254759" cy="42547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499547" y="8375642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4" y="0"/>
                </a:lnTo>
                <a:lnTo>
                  <a:pt x="1790154" y="1145698"/>
                </a:lnTo>
                <a:lnTo>
                  <a:pt x="0" y="114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04590" y="1821450"/>
            <a:ext cx="14374852" cy="7699891"/>
          </a:xfrm>
          <a:custGeom>
            <a:avLst/>
            <a:gdLst/>
            <a:ahLst/>
            <a:cxnLst/>
            <a:rect r="r" b="b" t="t" l="l"/>
            <a:pathLst>
              <a:path h="7699891" w="14374852">
                <a:moveTo>
                  <a:pt x="0" y="0"/>
                </a:moveTo>
                <a:lnTo>
                  <a:pt x="14374851" y="0"/>
                </a:lnTo>
                <a:lnTo>
                  <a:pt x="14374851" y="7699890"/>
                </a:lnTo>
                <a:lnTo>
                  <a:pt x="0" y="7699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74053" y="540717"/>
            <a:ext cx="1241796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DATA CLEANING/TRANSFORMATION IN POWER QUERY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80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083246" cy="10690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1019746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83246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9221" cy="61922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521722" y="2604377"/>
            <a:ext cx="13917166" cy="5636604"/>
          </a:xfrm>
          <a:custGeom>
            <a:avLst/>
            <a:gdLst/>
            <a:ahLst/>
            <a:cxnLst/>
            <a:rect r="r" b="b" t="t" l="l"/>
            <a:pathLst>
              <a:path h="5636604" w="13917166">
                <a:moveTo>
                  <a:pt x="0" y="0"/>
                </a:moveTo>
                <a:lnTo>
                  <a:pt x="13917166" y="0"/>
                </a:lnTo>
                <a:lnTo>
                  <a:pt x="13917166" y="5636604"/>
                </a:lnTo>
                <a:lnTo>
                  <a:pt x="0" y="5636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38" t="-27470" r="-2060" b="-2085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7191186" y="1378017"/>
            <a:ext cx="21337673" cy="54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6"/>
              </a:lnSpc>
            </a:pPr>
            <a:r>
              <a:rPr lang="en-US" sz="4107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DATA MODELLING IN POWER PIVOT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46157" y="6145787"/>
            <a:ext cx="1686731" cy="29338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4505" y="382412"/>
            <a:ext cx="2896113" cy="28961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23378" y="1617613"/>
            <a:ext cx="14441095" cy="7051773"/>
            <a:chOff x="0" y="0"/>
            <a:chExt cx="18758712" cy="91601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8695212" cy="9096621"/>
            </a:xfrm>
            <a:custGeom>
              <a:avLst/>
              <a:gdLst/>
              <a:ahLst/>
              <a:cxnLst/>
              <a:rect r="r" b="b" t="t" l="l"/>
              <a:pathLst>
                <a:path h="9096621" w="18695212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58712" cy="9160121"/>
            </a:xfrm>
            <a:custGeom>
              <a:avLst/>
              <a:gdLst/>
              <a:ahLst/>
              <a:cxnLst/>
              <a:rect r="r" b="b" t="t" l="l"/>
              <a:pathLst>
                <a:path h="9160121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8" id="18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487610" y="1770601"/>
            <a:ext cx="13101211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spc="372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SOLUTION APPROACH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3912925"/>
            <a:ext cx="1023862" cy="102386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106257">
            <a:off x="15429887" y="7635812"/>
            <a:ext cx="2067149" cy="206714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41851" y="1117794"/>
            <a:ext cx="2969903" cy="1857539"/>
          </a:xfrm>
          <a:custGeom>
            <a:avLst/>
            <a:gdLst/>
            <a:ahLst/>
            <a:cxnLst/>
            <a:rect r="r" b="b" t="t" l="l"/>
            <a:pathLst>
              <a:path h="1857539" w="2969903">
                <a:moveTo>
                  <a:pt x="0" y="0"/>
                </a:moveTo>
                <a:lnTo>
                  <a:pt x="2969903" y="0"/>
                </a:lnTo>
                <a:lnTo>
                  <a:pt x="2969903" y="1857539"/>
                </a:lnTo>
                <a:lnTo>
                  <a:pt x="0" y="1857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23337" y="3230900"/>
            <a:ext cx="10829757" cy="434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2750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 few measures were created to calculate the KPIs as shown below:</a:t>
            </a:r>
          </a:p>
          <a:p>
            <a:pPr algn="l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 Revenue = Sum of revenue_realized from Bookings table (in Rs.)</a:t>
            </a:r>
          </a:p>
          <a:p>
            <a:pPr algn="l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 Total bookings = Count of booking_id from Bookings table</a:t>
            </a:r>
          </a:p>
          <a:p>
            <a:pPr algn="l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 Avg rating = Average of ratings from Bookings table</a:t>
            </a:r>
          </a:p>
          <a:p>
            <a:pPr algn="l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Total capacity = Sum of capacity from Aggregated bookings table</a:t>
            </a:r>
          </a:p>
          <a:p>
            <a:pPr algn="l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Total successful bookings = Sum of successful bookings from Aggregated bookings table</a:t>
            </a:r>
          </a:p>
          <a:p>
            <a:pPr algn="l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 Occupancy rate = Total successful bookings / Total capacity (in %)</a:t>
            </a:r>
          </a:p>
          <a:p>
            <a:pPr algn="l">
              <a:lnSpc>
                <a:spcPts val="3850"/>
              </a:lnSpc>
            </a:pPr>
            <a:r>
              <a:rPr lang="en-US" sz="2750">
                <a:solidFill>
                  <a:srgbClr val="000000"/>
                </a:solidFill>
                <a:latin typeface="Dumondi Condensed Semi-Bold"/>
                <a:ea typeface="Dumondi Condensed Semi-Bold"/>
                <a:cs typeface="Dumondi Condensed Semi-Bold"/>
                <a:sym typeface="Dumondi Condensed Semi-Bold"/>
              </a:rPr>
              <a:t> 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3418" y="1218068"/>
            <a:ext cx="14614669" cy="7699338"/>
            <a:chOff x="0" y="0"/>
            <a:chExt cx="17966234" cy="94650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17902735" cy="9401518"/>
            </a:xfrm>
            <a:custGeom>
              <a:avLst/>
              <a:gdLst/>
              <a:ahLst/>
              <a:cxnLst/>
              <a:rect r="r" b="b" t="t" l="l"/>
              <a:pathLst>
                <a:path h="9401518" w="17902735">
                  <a:moveTo>
                    <a:pt x="17810025" y="9401518"/>
                  </a:moveTo>
                  <a:lnTo>
                    <a:pt x="92710" y="9401518"/>
                  </a:lnTo>
                  <a:cubicBezTo>
                    <a:pt x="41910" y="9401518"/>
                    <a:pt x="0" y="9359609"/>
                    <a:pt x="0" y="930880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808755" y="0"/>
                  </a:lnTo>
                  <a:cubicBezTo>
                    <a:pt x="17859555" y="0"/>
                    <a:pt x="17901464" y="41910"/>
                    <a:pt x="17901464" y="92710"/>
                  </a:cubicBezTo>
                  <a:lnTo>
                    <a:pt x="17901464" y="9307539"/>
                  </a:lnTo>
                  <a:cubicBezTo>
                    <a:pt x="17902735" y="9359609"/>
                    <a:pt x="17860825" y="9401518"/>
                    <a:pt x="17810025" y="94015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66235" cy="9465019"/>
            </a:xfrm>
            <a:custGeom>
              <a:avLst/>
              <a:gdLst/>
              <a:ahLst/>
              <a:cxnLst/>
              <a:rect r="r" b="b" t="t" l="l"/>
              <a:pathLst>
                <a:path h="9465019" w="17966235">
                  <a:moveTo>
                    <a:pt x="17841775" y="59690"/>
                  </a:moveTo>
                  <a:cubicBezTo>
                    <a:pt x="17877335" y="59690"/>
                    <a:pt x="17906544" y="88900"/>
                    <a:pt x="17906544" y="124460"/>
                  </a:cubicBezTo>
                  <a:lnTo>
                    <a:pt x="17906544" y="9340559"/>
                  </a:lnTo>
                  <a:cubicBezTo>
                    <a:pt x="17906544" y="9376119"/>
                    <a:pt x="17877335" y="9405329"/>
                    <a:pt x="17841775" y="9405329"/>
                  </a:cubicBezTo>
                  <a:lnTo>
                    <a:pt x="124460" y="9405329"/>
                  </a:lnTo>
                  <a:cubicBezTo>
                    <a:pt x="88900" y="9405329"/>
                    <a:pt x="59690" y="9376119"/>
                    <a:pt x="59690" y="934055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41775" y="59690"/>
                  </a:lnTo>
                  <a:moveTo>
                    <a:pt x="1784177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340559"/>
                  </a:lnTo>
                  <a:cubicBezTo>
                    <a:pt x="0" y="9409139"/>
                    <a:pt x="55880" y="9465019"/>
                    <a:pt x="124460" y="9465019"/>
                  </a:cubicBezTo>
                  <a:lnTo>
                    <a:pt x="17841775" y="9465019"/>
                  </a:lnTo>
                  <a:cubicBezTo>
                    <a:pt x="17910355" y="9465019"/>
                    <a:pt x="17966235" y="9409139"/>
                    <a:pt x="17966235" y="9340559"/>
                  </a:cubicBezTo>
                  <a:lnTo>
                    <a:pt x="17966235" y="124460"/>
                  </a:lnTo>
                  <a:cubicBezTo>
                    <a:pt x="17966235" y="55880"/>
                    <a:pt x="17910355" y="0"/>
                    <a:pt x="1784177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717544"/>
            <a:ext cx="16230600" cy="8497609"/>
          </a:xfrm>
          <a:custGeom>
            <a:avLst/>
            <a:gdLst/>
            <a:ahLst/>
            <a:cxnLst/>
            <a:rect r="r" b="b" t="t" l="l"/>
            <a:pathLst>
              <a:path h="8497609" w="16230600">
                <a:moveTo>
                  <a:pt x="0" y="0"/>
                </a:moveTo>
                <a:lnTo>
                  <a:pt x="16230600" y="0"/>
                </a:lnTo>
                <a:lnTo>
                  <a:pt x="16230600" y="8497609"/>
                </a:lnTo>
                <a:lnTo>
                  <a:pt x="0" y="8497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191" r="0" b="-519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3418" y="1218068"/>
            <a:ext cx="14614669" cy="7699338"/>
            <a:chOff x="0" y="0"/>
            <a:chExt cx="17966234" cy="94650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17902735" cy="9401518"/>
            </a:xfrm>
            <a:custGeom>
              <a:avLst/>
              <a:gdLst/>
              <a:ahLst/>
              <a:cxnLst/>
              <a:rect r="r" b="b" t="t" l="l"/>
              <a:pathLst>
                <a:path h="9401518" w="17902735">
                  <a:moveTo>
                    <a:pt x="17810025" y="9401518"/>
                  </a:moveTo>
                  <a:lnTo>
                    <a:pt x="92710" y="9401518"/>
                  </a:lnTo>
                  <a:cubicBezTo>
                    <a:pt x="41910" y="9401518"/>
                    <a:pt x="0" y="9359609"/>
                    <a:pt x="0" y="930880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808755" y="0"/>
                  </a:lnTo>
                  <a:cubicBezTo>
                    <a:pt x="17859555" y="0"/>
                    <a:pt x="17901464" y="41910"/>
                    <a:pt x="17901464" y="92710"/>
                  </a:cubicBezTo>
                  <a:lnTo>
                    <a:pt x="17901464" y="9307539"/>
                  </a:lnTo>
                  <a:cubicBezTo>
                    <a:pt x="17902735" y="9359609"/>
                    <a:pt x="17860825" y="9401518"/>
                    <a:pt x="17810025" y="94015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66235" cy="9465019"/>
            </a:xfrm>
            <a:custGeom>
              <a:avLst/>
              <a:gdLst/>
              <a:ahLst/>
              <a:cxnLst/>
              <a:rect r="r" b="b" t="t" l="l"/>
              <a:pathLst>
                <a:path h="9465019" w="17966235">
                  <a:moveTo>
                    <a:pt x="17841775" y="59690"/>
                  </a:moveTo>
                  <a:cubicBezTo>
                    <a:pt x="17877335" y="59690"/>
                    <a:pt x="17906544" y="88900"/>
                    <a:pt x="17906544" y="124460"/>
                  </a:cubicBezTo>
                  <a:lnTo>
                    <a:pt x="17906544" y="9340559"/>
                  </a:lnTo>
                  <a:cubicBezTo>
                    <a:pt x="17906544" y="9376119"/>
                    <a:pt x="17877335" y="9405329"/>
                    <a:pt x="17841775" y="9405329"/>
                  </a:cubicBezTo>
                  <a:lnTo>
                    <a:pt x="124460" y="9405329"/>
                  </a:lnTo>
                  <a:cubicBezTo>
                    <a:pt x="88900" y="9405329"/>
                    <a:pt x="59690" y="9376119"/>
                    <a:pt x="59690" y="934055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41775" y="59690"/>
                  </a:lnTo>
                  <a:moveTo>
                    <a:pt x="1784177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340559"/>
                  </a:lnTo>
                  <a:cubicBezTo>
                    <a:pt x="0" y="9409139"/>
                    <a:pt x="55880" y="9465019"/>
                    <a:pt x="124460" y="9465019"/>
                  </a:cubicBezTo>
                  <a:lnTo>
                    <a:pt x="17841775" y="9465019"/>
                  </a:lnTo>
                  <a:cubicBezTo>
                    <a:pt x="17910355" y="9465019"/>
                    <a:pt x="17966235" y="9409139"/>
                    <a:pt x="17966235" y="9340559"/>
                  </a:cubicBezTo>
                  <a:lnTo>
                    <a:pt x="17966235" y="124460"/>
                  </a:lnTo>
                  <a:cubicBezTo>
                    <a:pt x="17966235" y="55880"/>
                    <a:pt x="17910355" y="0"/>
                    <a:pt x="1784177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718195"/>
            <a:ext cx="16230600" cy="8486547"/>
          </a:xfrm>
          <a:custGeom>
            <a:avLst/>
            <a:gdLst/>
            <a:ahLst/>
            <a:cxnLst/>
            <a:rect r="r" b="b" t="t" l="l"/>
            <a:pathLst>
              <a:path h="8486547" w="16230600">
                <a:moveTo>
                  <a:pt x="0" y="0"/>
                </a:moveTo>
                <a:lnTo>
                  <a:pt x="16230600" y="0"/>
                </a:lnTo>
                <a:lnTo>
                  <a:pt x="16230600" y="8486547"/>
                </a:lnTo>
                <a:lnTo>
                  <a:pt x="0" y="8486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63" r="0" b="-5263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3697" y="7319270"/>
            <a:ext cx="2241710" cy="2241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23378" y="1617613"/>
            <a:ext cx="14441095" cy="7051773"/>
            <a:chOff x="0" y="0"/>
            <a:chExt cx="18758712" cy="91601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18695212" cy="9096621"/>
            </a:xfrm>
            <a:custGeom>
              <a:avLst/>
              <a:gdLst/>
              <a:ahLst/>
              <a:cxnLst/>
              <a:rect r="r" b="b" t="t" l="l"/>
              <a:pathLst>
                <a:path h="9096621" w="18695212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58712" cy="9160121"/>
            </a:xfrm>
            <a:custGeom>
              <a:avLst/>
              <a:gdLst/>
              <a:ahLst/>
              <a:cxnLst/>
              <a:rect r="r" b="b" t="t" l="l"/>
              <a:pathLst>
                <a:path h="9160121" w="18758712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090" cy="428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3419151" y="8537118"/>
            <a:ext cx="1023862" cy="10238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106257">
            <a:off x="4857745" y="690402"/>
            <a:ext cx="676596" cy="67659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987438" y="7593839"/>
            <a:ext cx="3629641" cy="36296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906354" y="5984349"/>
            <a:ext cx="705891" cy="70589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273656" y="1190369"/>
            <a:ext cx="1790154" cy="1145699"/>
          </a:xfrm>
          <a:custGeom>
            <a:avLst/>
            <a:gdLst/>
            <a:ahLst/>
            <a:cxnLst/>
            <a:rect r="r" b="b" t="t" l="l"/>
            <a:pathLst>
              <a:path h="1145699" w="1790154">
                <a:moveTo>
                  <a:pt x="0" y="0"/>
                </a:moveTo>
                <a:lnTo>
                  <a:pt x="1790155" y="0"/>
                </a:lnTo>
                <a:lnTo>
                  <a:pt x="1790155" y="1145698"/>
                </a:lnTo>
                <a:lnTo>
                  <a:pt x="0" y="114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3063811" y="3754207"/>
            <a:ext cx="12372380" cy="364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904" indent="-318452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Revenue by day type = Dough nut chart shows the distribution of revenue by room type</a:t>
            </a:r>
          </a:p>
          <a:p>
            <a:pPr algn="l" marL="636904" indent="-318452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Revenue by city = Dough nut chart shows the distribution of revenue by room type</a:t>
            </a:r>
          </a:p>
          <a:p>
            <a:pPr algn="l" marL="636904" indent="-318452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Occupacy rate by city = Stacked Column chart shows the distribution of occupacy by city</a:t>
            </a:r>
          </a:p>
          <a:p>
            <a:pPr algn="l" marL="636904" indent="-318452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Occupacy rate by room class = Dough nut chart shows the distribution of occupacy by room class</a:t>
            </a:r>
          </a:p>
          <a:p>
            <a:pPr algn="ctr" marL="636904" indent="-318452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Bookings by status = Pie chart shows the distribution of number of bookings based on booking status</a:t>
            </a:r>
          </a:p>
          <a:p>
            <a:pPr algn="ctr" marL="636904" indent="-318452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KPI table = A matrix visual (pivot table) showing the various KPIs across cities and hotels in each city</a:t>
            </a:r>
          </a:p>
          <a:p>
            <a:pPr algn="ctr">
              <a:lnSpc>
                <a:spcPts val="412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923378" y="1825966"/>
            <a:ext cx="11477982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Features of the dashboard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DAGM4PF0jxE</dc:identifier>
  <dcterms:modified xsi:type="dcterms:W3CDTF">2011-08-01T06:04:30Z</dcterms:modified>
  <cp:revision>1</cp:revision>
  <dc:title>Competitive Analysis Presentation</dc:title>
</cp:coreProperties>
</file>